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0:39:10.7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 1 24575,'0'855'0,"-14"-684"0,1-4 0,14 1012 0,1-1137 0,9 56 0,-4-56 0,0 53 0,5 64 0,1 1 0,-14 1696 0,3-1813 0,2-1 0,17 70 0,-12-68 0,-2-1 0,3 58 0,-10 82 0,14 220 0,-2 124 0,-14-323 0,2 906 0,3-1031 0,20 105 0,-11-102 0,2 92 0,-15 289 0,-1-425 0,-8 51 0,-3 20 0,12 202 0,2-160 0,-2-133 0,-1 1 0,-8 35 0,6-42 0,1 1 0,1 0 0,0 0 0,1 0 0,0 0 0,1 0 0,3 24 0,-2-33 0,47 257 0,-48-257-124,1-1 0,0 0 0,-1 0 0,1 1 0,0-1 0,1 0-1,-1 0 1,1 0 0,-1-1 0,4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0:39:24.0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24575,'0'2503'0,"13"-2247"0,1-3 0,36 360 0,-4-146 0,40 417 0,-57-613 0,10 60 0,-1-2 0,2 9 0,-25-229 0,2 152 0,-17-257 0,6 57 0,25 116 0,-17-113 0,8 94 0,3 364 0,-23-310 0,14 197 0,-5-267 0,-10 197 0,-3-148 0,2 344 0,-2-489 0,-9 50 0,-2 38 0,10-79 0,-14 72 0,10-62 0,4 1 0,7 102 0,-3-152 0,2 51-682,19 104-1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20:40:05.02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797 130,'-39'2,"0"2,-68 16,63-11,-75 7,62-15,46-3,-1 2,0 0,0 0,0 1,1 0,-1 1,0 1,1 0,-1 0,1 1,0 0,-17 11,14-6,1 2,1 0,0 1,0 0,2 0,-1 1,1 1,1 0,0 0,2 1,-13 28,-4 2,18-36,1 1,0-1,0 1,1 0,-5 18,0 10,2 0,2 0,1 0,2 1,1 0,3-1,1 1,1-1,3 1,1-2,13 39,48 97,-59-153,0 0,2-1,0 0,1-1,1 0,20 19,-22-27,2 0,-1-2,1 0,0 0,1-1,24 8,32 16,-31-10,1-1,0-3,1-1,1-2,0-1,1-3,0-2,57 4,362 13,-106-24,-336-4,-1-1,1-1,-1-1,0-1,-1 0,0-1,22-14,11-3,-41 20,-1-1,0 0,0-1,-1 0,0-1,0 0,-1 0,0-1,0 0,-1 0,12-20,0-7,-1-1,15-43,2-7,15-50,-11 28,-34 93,0 0,-1 0,0 0,-2 0,2-28,-6-89,-1 54,3 60,0 0,-2-1,0 1,-9-32,8 41,-1 1,0-1,0 1,-1 0,0 0,-1 1,0 0,-1 0,1 0,-13-10,-4-2,-1 1,-1 1,-1 1,-44-21,-116-39,-7-4,161 68,-2 1,0 2,0 1,-1 2,0 1,0 2,-38 0,-17 1,0 5,0 3,-130 25,183-24,0 1,0 3,1 1,0 1,1 2,-35 19,51-23,-1-1,0-2,-1 0,-24 5,22-6,1 1,0 0,-28 14,47-19,0 0,0 0,0 1,0-1,0 0,1 1,-1 0,1 0,0 0,0 0,0 0,0 0,0 0,1 1,-1-1,1 1,0-1,0 1,0-1,1 1,-1 0,1-1,0 1,0 0,0-1,0 1,1 0,0-1,0 1,0 0,0-1,0 1,0-1,1 0,0 1,0-1,0 0,0 0,0 0,1 0,-1-1,1 1,-1-1,1 1,0-1,0 0,0 0,1 0,-1-1,0 1,7 1,27 5,0-2,1-2,-1-1,70-5,-30 1,1056-2,-1084 7,-48-4,0 0,0 1,0-1,0 0,0 0,0 1,0-1,0 1,0-1,0 1,-1-1,1 1,0-1,0 1,-1 0,1-1,1 2,-2-1,0 0,0 0,0 0,0-1,-1 1,1 0,0 0,0 0,-1-1,1 1,0 0,-1-1,1 1,-1 0,1-1,-1 1,1 0,-1-1,1 1,-1-1,0 1,1-1,-1 1,0-1,1 0,-1 1,-1-1,-30 18,-1-1,0-2,-1-2,-51 13,36-10,-176 50,96-30,-154 65,183-62,-1-4,-146 32,232-64,5-1,-1 0,1 1,0 0,0 0,0 1,-10 6,20-10,0 1,-1-1,1 0,-1 0,1 0,0 1,-1-1,1 0,0 1,-1-1,1 0,0 1,0-1,-1 0,1 1,0-1,0 0,0 1,0-1,-1 1,1-1,0 1,0-1,0 0,0 1,0-1,0 1,0-1,0 1,0-1,0 0,0 1,0-1,1 1,-1-1,0 1,0-1,0 0,0 1,1-1,-1 0,0 1,0-1,1 0,-1 1,0-1,1 0,-1 1,0-1,1 0,-1 0,1 0,-1 1,1-1,28 14,-23-12,97 33,2-5,0-4,142 15,67-20,-291-20,7 1,0 1,-1 2,1 1,-1 1,35 14,-16-2,0 2,51 32,-75-36,-20-13,1 0,-1-1,0 0,1 1,0-2,0 1,0-1,0 0,0 0,1 0,-1 0,11 1,-15-4,1 0,0 1,-1-1,1 0,-1 0,1 0,-1 0,0 0,1 0,-1-1,0 1,0 0,1-1,-1 1,0-1,-1 1,1-1,0 1,0-1,-1 0,1 1,-1-1,1 0,-1 0,0 1,1-1,-1 0,0-2,1-61,-2 52,1-11,-3-28,4 0,1 0,2 0,14-59,-6 55,-7 31,1-1,1 2,15-39,-13 46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0:41:39.26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20277 7470 24575,'-1'-3'0,"0"0"0,0 0 0,0-1 0,-1 1 0,1 0 0,-1 0 0,1 0 0,-1 1 0,-3-4 0,-9-20 0,5-7 0,2-1 0,1-1 0,-2-50 0,-1-8 0,-26-163 0,28 206 0,-21-77 0,-1 1 0,-166-847 0,194 971 0,-158-531 0,42 189 0,11 31 0,-121-241 0,-399-700 0,357 820 0,202 332 0,20 32 0,-3 3 0,-3 2 0,-3 3 0,-100-88 0,-42-29 0,-68-58 0,204 188 0,-3 2 0,-102-56 0,-198-74 0,181 91 0,34 19 0,-212-62 0,-168-15 0,-217 2 0,-11 50 0,459 58 0,-1516-95 0,479 122 0,739 10 0,-238-5 0,-909 5 0,1145 9 0,-185 2 0,2-35 0,-244-14 0,0 36 0,387 2 0,505-3 0,-814 27 0,160 41 0,596-43 0,94-9 0,-174 3 0,218-21 0,35 0 0,0 0 0,0 2 0,-1 1 0,1 0 0,-30 6 0,37-1-1365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0:41:40.8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817 0 24575,'-10'2'0,"0"0"0,0 1 0,1 0 0,-1 1 0,1 0 0,0 0 0,0 1 0,0 0 0,1 0 0,-14 12 0,-13 7 0,-49 26 0,2 5 0,-122 105 0,160-120 0,-2-1 0,-78 48 0,117-82 0,-1 0 0,1 0 0,1 1 0,-1-1 0,1 1 0,0 1 0,1-1 0,-1 1 0,1 0 0,1 0 0,-5 9 0,8-14 0,0 0 0,0 1 0,0-1 0,0 1 0,1 0 0,-1-1 0,1 1 0,-1-1 0,1 1 0,0 0 0,0-1 0,0 1 0,1 0 0,-1-1 0,0 1 0,1-1 0,0 1 0,0-1 0,0 1 0,0-1 0,0 1 0,0-1 0,0 0 0,1 0 0,-1 1 0,1-1 0,0 0 0,0 0 0,0-1 0,0 1 0,0 0 0,0-1 0,0 1 0,0-1 0,0 1 0,1-1 0,-1 0 0,1 0 0,2 1 0,36 12 0,1-1 0,0-2 0,62 8 0,49-4 0,-103-12 0,0 2 0,54 13 0,28 21 0,-84-23 0,1-2 0,92 13 0,-36-23-1365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0BADA-62BC-D1AC-0D38-660B5D8F4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E74B31-5D86-0BB3-BC56-A8FF5BF9D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8DF8D3-ECD7-4028-9DDD-33104D16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08D2-4E92-43CB-A77E-FA673BB24B1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7762BD-881B-DF6B-7490-31C7A497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F1B73-B0FB-BEA5-67C8-62CEC7FA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FC1C-6917-4D42-ADB7-5B62C0515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71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47989-05E3-25CB-1B72-DBDA020EA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D5426-0825-0079-2F49-826E04C1E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0CBD4B-278A-485C-6506-51D3EC85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08D2-4E92-43CB-A77E-FA673BB24B1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5AA9D3-10C5-6718-CE19-46B8B4237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E230DA-8A52-D9E2-E815-0959315B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FC1C-6917-4D42-ADB7-5B62C0515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2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392941-5A23-4D1B-17B1-15F45F3FA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92E9AC-953B-B4BC-B180-48FFE3F21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8061F-682F-CEC5-4122-521E9D488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08D2-4E92-43CB-A77E-FA673BB24B1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03BFD-9DFC-E140-FA53-05E7A920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733578-3BC2-DCAF-86C1-5F63CD58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FC1C-6917-4D42-ADB7-5B62C0515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0720F-5486-6803-F8ED-D8BC492B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72452-E4F9-C95E-D1D8-93CC63395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9CA943-2496-569C-179D-9A6B29F2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08D2-4E92-43CB-A77E-FA673BB24B1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2B496-BA23-EAC8-F5AF-9228832C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36F04-42A6-81F6-4F62-4A3E9388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FC1C-6917-4D42-ADB7-5B62C0515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9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CCD2B-B30F-13C6-916D-24F85F96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EA7BBC-0D20-422C-E57B-FA930BF37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085140-EAF7-AD85-0D24-D3EC0329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08D2-4E92-43CB-A77E-FA673BB24B1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1FDE50-B0E5-1930-5C70-1CB2AF730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48A60B-7324-01DF-8A52-57BAF7B4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FC1C-6917-4D42-ADB7-5B62C0515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00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7DC15-EC00-5F6B-D456-8EA7455E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7FF7E0-0391-64E4-F64D-53EB4D11A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400AF5-3A1C-7393-89C1-0F30FCE34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F33C75-8097-0732-3B27-951F81F2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08D2-4E92-43CB-A77E-FA673BB24B1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B74927-228A-8334-1331-07372063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5F6ED5-CEA8-C50D-5285-6CD9578F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FC1C-6917-4D42-ADB7-5B62C0515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1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66031-2C54-F2AA-71F7-008F9C5A7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560023-3016-6308-5D52-906173B17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66577D-059F-8D58-FA36-FA9288B8B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5E128A-06A8-109F-169A-125330900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F9F063-D847-7FBB-CB11-5AF91327C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C87525-02C7-1832-5C7E-6B8E0DDF2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08D2-4E92-43CB-A77E-FA673BB24B1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7F13AE-1BE5-0146-866F-A79515C0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072DDF-FCBE-F930-6456-CD3A89D8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FC1C-6917-4D42-ADB7-5B62C0515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70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F6BB5-79A1-126A-B844-5E24449F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51CA19-2F05-BB3E-94BE-9CDAB91E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08D2-4E92-43CB-A77E-FA673BB24B1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C1C4E5-9B7D-8E37-C327-41081B95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D31413-6CB2-8AF1-0A22-B91BF534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FC1C-6917-4D42-ADB7-5B62C0515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93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4145B7-2968-53D4-5705-9E17BD150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08D2-4E92-43CB-A77E-FA673BB24B1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6E69BD-76D3-2995-787A-BDAE323D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308673-FA7C-5690-365B-08F0F1EE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FC1C-6917-4D42-ADB7-5B62C0515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3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DE593-3149-2FDD-A6BB-CBCAC6BB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0AA2BA-382C-F55F-DF92-92BA12BD9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516827-9EA4-4F2C-0EDC-A427BC15B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D35DD-70C2-35BB-B4D9-BCE6A06A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08D2-4E92-43CB-A77E-FA673BB24B1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EF4D19-1E1C-DDED-74A1-177B60FD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9AA6BE-2546-403F-6E6E-3613DEBA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FC1C-6917-4D42-ADB7-5B62C0515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3972C-1433-EA1D-5B4D-41ECFDF6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A91F37-92D8-0363-105C-7B8DB8346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54A450-BCA0-0844-8799-AED6AD353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4433FD-E5C7-1F07-DB74-B1F4FD93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08D2-4E92-43CB-A77E-FA673BB24B1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ECB43C-7970-F3DE-8B3C-50A50317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0FC679-5297-C60C-D554-02AD2DEC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5FC1C-6917-4D42-ADB7-5B62C0515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63433-5BBE-C572-3393-C79E03A8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B86D3-DF50-0776-3386-81AA795D7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3E368-44FE-2CD1-2110-B54349225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608D2-4E92-43CB-A77E-FA673BB24B1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EFB436-7065-F6C1-B15A-B0E5A7541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EF85FA-8413-D49E-0AE7-12BBAB6E9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5FC1C-6917-4D42-ADB7-5B62C0515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7EF19-A65D-DFA7-DE14-0C10FEB03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922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продвижения образовательных и научных услуг на современном рынке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2B91CD-1B5A-031A-DDD1-9234612AA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7129"/>
            <a:ext cx="9144000" cy="1655762"/>
          </a:xfrm>
        </p:spPr>
        <p:txBody>
          <a:bodyPr/>
          <a:lstStyle/>
          <a:p>
            <a:r>
              <a:rPr lang="ru-RU" dirty="0"/>
              <a:t>Спикер: Долгополов Дмитрий Владиславович, к.э.н.</a:t>
            </a:r>
          </a:p>
          <a:p>
            <a:r>
              <a:rPr lang="ru-RU" dirty="0"/>
              <a:t>доцент кафедры рекламы и связей с общественностью</a:t>
            </a:r>
          </a:p>
          <a:p>
            <a:r>
              <a:rPr lang="ru-RU" dirty="0"/>
              <a:t>Институт Маркетинга, ГУУ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DB71EF-974A-582D-D153-28F554045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7055" cy="1008097"/>
          </a:xfrm>
          <a:prstGeom prst="rect">
            <a:avLst/>
          </a:prstGeom>
        </p:spPr>
      </p:pic>
      <p:pic>
        <p:nvPicPr>
          <p:cNvPr id="1028" name="Picture 4" descr="Институт маркетинга ГУУ">
            <a:extLst>
              <a:ext uri="{FF2B5EF4-FFF2-40B4-BE49-F238E27FC236}">
                <a16:creationId xmlns:a16="http://schemas.microsoft.com/office/drawing/2014/main" id="{10097FA8-5B17-BFBF-D193-B8B8FB808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54" y="-1"/>
            <a:ext cx="1524000" cy="10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уководство по использованию фирменного стиля - Официальный сайт  Государственного университета управления">
            <a:extLst>
              <a:ext uri="{FF2B5EF4-FFF2-40B4-BE49-F238E27FC236}">
                <a16:creationId xmlns:a16="http://schemas.microsoft.com/office/drawing/2014/main" id="{21660588-D369-73A9-E8FE-46F73D53E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187" y="-96316"/>
            <a:ext cx="2778813" cy="138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44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Приложения в Google Play – ГДЗ: мой решебник">
            <a:extLst>
              <a:ext uri="{FF2B5EF4-FFF2-40B4-BE49-F238E27FC236}">
                <a16:creationId xmlns:a16="http://schemas.microsoft.com/office/drawing/2014/main" id="{486052F4-18D1-4FFA-F7D9-2199F0479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9" y="260928"/>
            <a:ext cx="3599872" cy="359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Ян-Топлес | Wiki | Блогеры {RUS} Amino">
            <a:extLst>
              <a:ext uri="{FF2B5EF4-FFF2-40B4-BE49-F238E27FC236}">
                <a16:creationId xmlns:a16="http://schemas.microsoft.com/office/drawing/2014/main" id="{6B42B268-010D-711B-D280-B2273756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397" y="1930834"/>
            <a:ext cx="347662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Пользователи образовательной платформы Skillbox потребовали вернуть 22,6  млн рублей">
            <a:extLst>
              <a:ext uri="{FF2B5EF4-FFF2-40B4-BE49-F238E27FC236}">
                <a16:creationId xmlns:a16="http://schemas.microsoft.com/office/drawing/2014/main" id="{9681ADC8-8C4F-7E2B-47D0-60CA87948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9769"/>
            <a:ext cx="5541818" cy="302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2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50DD22-550B-124E-139F-056B01ACA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491" y="1782592"/>
            <a:ext cx="7351435" cy="4553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368782-A668-02C4-D553-66A89F0BC72D}"/>
              </a:ext>
            </a:extLst>
          </p:cNvPr>
          <p:cNvSpPr txBox="1"/>
          <p:nvPr/>
        </p:nvSpPr>
        <p:spPr>
          <a:xfrm>
            <a:off x="646545" y="369377"/>
            <a:ext cx="1112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Где происходит «соприкосновение» и почему мы «теряем» читателей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42C9CA3C-9664-02CC-2A72-2F0397ACC655}"/>
                  </a:ext>
                </a:extLst>
              </p14:cNvPr>
              <p14:cNvContentPartPr/>
              <p14:nvPr/>
            </p14:nvContentPartPr>
            <p14:xfrm>
              <a:off x="4839025" y="2835302"/>
              <a:ext cx="71280" cy="3542040"/>
            </p14:xfrm>
          </p:contentPart>
        </mc:Choice>
        <mc:Fallback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42C9CA3C-9664-02CC-2A72-2F0397ACC6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3385" y="2799662"/>
                <a:ext cx="142920" cy="36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8A68FF9A-7F56-EAF0-4FC3-FE1CEA8D06F3}"/>
                  </a:ext>
                </a:extLst>
              </p14:cNvPr>
              <p14:cNvContentPartPr/>
              <p14:nvPr/>
            </p14:nvContentPartPr>
            <p14:xfrm>
              <a:off x="8284585" y="2761502"/>
              <a:ext cx="186120" cy="3758760"/>
            </p14:xfrm>
          </p:contentPart>
        </mc:Choice>
        <mc:Fallback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8A68FF9A-7F56-EAF0-4FC3-FE1CEA8D06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48945" y="2725502"/>
                <a:ext cx="257760" cy="38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A3320ABB-6721-8E4A-99C6-56A06E9FEE6F}"/>
                  </a:ext>
                </a:extLst>
              </p14:cNvPr>
              <p14:cNvContentPartPr/>
              <p14:nvPr/>
            </p14:nvContentPartPr>
            <p14:xfrm>
              <a:off x="3065665" y="2345342"/>
              <a:ext cx="806040" cy="573480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A3320ABB-6721-8E4A-99C6-56A06E9FEE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29665" y="2273342"/>
                <a:ext cx="877680" cy="7171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FC12E0-063C-A1C0-6A9D-B8432574EF6A}"/>
              </a:ext>
            </a:extLst>
          </p:cNvPr>
          <p:cNvSpPr/>
          <p:nvPr/>
        </p:nvSpPr>
        <p:spPr>
          <a:xfrm>
            <a:off x="1025236" y="1200727"/>
            <a:ext cx="2040429" cy="114461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большинстве случаев внешний фактор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0DD24DF-1A92-FB68-6F9B-E1758EBD0A92}"/>
              </a:ext>
            </a:extLst>
          </p:cNvPr>
          <p:cNvSpPr/>
          <p:nvPr/>
        </p:nvSpPr>
        <p:spPr>
          <a:xfrm>
            <a:off x="9180945" y="3860800"/>
            <a:ext cx="2761673" cy="18472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Нет </a:t>
            </a:r>
            <a:r>
              <a:rPr lang="ru-RU" dirty="0" err="1"/>
              <a:t>адвокации</a:t>
            </a:r>
            <a:r>
              <a:rPr lang="ru-RU" dirty="0"/>
              <a:t> = нет удержания = нет смысла возвращаться без внешнего стимула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2ABE314-349B-E554-ABBB-CB8230DC45B2}"/>
              </a:ext>
            </a:extLst>
          </p:cNvPr>
          <p:cNvGrpSpPr/>
          <p:nvPr/>
        </p:nvGrpSpPr>
        <p:grpSpPr>
          <a:xfrm>
            <a:off x="3298585" y="1218902"/>
            <a:ext cx="7452720" cy="2817360"/>
            <a:chOff x="3298585" y="1218902"/>
            <a:chExt cx="7452720" cy="281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71D00444-B215-0872-59A8-CB4B4913C6A2}"/>
                    </a:ext>
                  </a:extLst>
                </p14:cNvPr>
                <p14:cNvContentPartPr/>
                <p14:nvPr/>
              </p14:nvContentPartPr>
              <p14:xfrm>
                <a:off x="3451585" y="1346702"/>
                <a:ext cx="7299720" cy="268956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71D00444-B215-0872-59A8-CB4B4913C6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15585" y="1311062"/>
                  <a:ext cx="7371360" cy="27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DDA92922-2BEE-ACC0-FF2D-D97E082C47EB}"/>
                    </a:ext>
                  </a:extLst>
                </p14:cNvPr>
                <p14:cNvContentPartPr/>
                <p14:nvPr/>
              </p14:nvContentPartPr>
              <p14:xfrm>
                <a:off x="3298585" y="1218902"/>
                <a:ext cx="398520" cy="315720"/>
              </p14:xfrm>
            </p:contentPart>
          </mc:Choice>
          <mc:Fallback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DDA92922-2BEE-ACC0-FF2D-D97E082C47E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62585" y="1182902"/>
                  <a:ext cx="470160" cy="387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770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иблиотека Блохинцева">
            <a:extLst>
              <a:ext uri="{FF2B5EF4-FFF2-40B4-BE49-F238E27FC236}">
                <a16:creationId xmlns:a16="http://schemas.microsoft.com/office/drawing/2014/main" id="{E5356702-9736-989F-A857-A60E05AA1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273339"/>
            <a:ext cx="2571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ИБЛИОНОЧЬ-2024">
            <a:extLst>
              <a:ext uri="{FF2B5EF4-FFF2-40B4-BE49-F238E27FC236}">
                <a16:creationId xmlns:a16="http://schemas.microsoft.com/office/drawing/2014/main" id="{31DFDC93-5336-8AB2-4A30-87D751EDE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73" y="1536298"/>
            <a:ext cx="3599296" cy="504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409711-253B-3136-1FF7-AC41A5EDF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3" y="194718"/>
            <a:ext cx="5837383" cy="33191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AC21F0-F549-3519-9D11-5527547EE7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69" y="4478594"/>
            <a:ext cx="7749309" cy="25210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C3E0B6-058B-5ADE-DADC-2E6AA45292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70" y="2042159"/>
            <a:ext cx="6890957" cy="277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4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w to Make Compelling Q&amp;A Videos to Build Trust in Your Brand">
            <a:extLst>
              <a:ext uri="{FF2B5EF4-FFF2-40B4-BE49-F238E27FC236}">
                <a16:creationId xmlns:a16="http://schemas.microsoft.com/office/drawing/2014/main" id="{585B2948-82AF-97B5-E1D6-2DB6D845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50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61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Особенности продвижения образовательных и научных услуг на современном рынке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продвижения образовательных и научных услуг на современном рынке</dc:title>
  <dc:creator>N N</dc:creator>
  <cp:lastModifiedBy>N N</cp:lastModifiedBy>
  <cp:revision>3</cp:revision>
  <dcterms:created xsi:type="dcterms:W3CDTF">2024-04-16T20:16:53Z</dcterms:created>
  <dcterms:modified xsi:type="dcterms:W3CDTF">2024-04-16T21:22:21Z</dcterms:modified>
</cp:coreProperties>
</file>